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9"/>
  </p:notesMasterIdLst>
  <p:sldIdLst>
    <p:sldId id="365" r:id="rId2"/>
    <p:sldId id="592" r:id="rId3"/>
    <p:sldId id="538" r:id="rId4"/>
    <p:sldId id="596" r:id="rId5"/>
    <p:sldId id="594" r:id="rId6"/>
    <p:sldId id="523" r:id="rId7"/>
    <p:sldId id="586" r:id="rId8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4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2543"/>
    <a:srgbClr val="003087"/>
    <a:srgbClr val="0000FF"/>
    <a:srgbClr val="6C1827"/>
    <a:srgbClr val="067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5552" autoAdjust="0"/>
  </p:normalViewPr>
  <p:slideViewPr>
    <p:cSldViewPr>
      <p:cViewPr>
        <p:scale>
          <a:sx n="100" d="100"/>
          <a:sy n="100" d="100"/>
        </p:scale>
        <p:origin x="-636" y="-372"/>
      </p:cViewPr>
      <p:guideLst>
        <p:guide orient="horz" pos="244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5" tIns="45568" rIns="91135" bIns="4556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1"/>
            <a:ext cx="2946400" cy="49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5" tIns="45568" rIns="91135" bIns="455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690823"/>
            <a:ext cx="5438775" cy="444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5" tIns="45568" rIns="91135" bIns="455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86"/>
            <a:ext cx="2946400" cy="49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5" tIns="45568" rIns="91135" bIns="4556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378486"/>
            <a:ext cx="2946400" cy="49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5" tIns="45568" rIns="91135" bIns="455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9A84EA9-D487-4F06-981E-1838B5534AD8}" type="slidenum">
              <a:rPr lang="ru-RU" altLang="ru-RU"/>
              <a:pPr>
                <a:defRPr/>
              </a:pPr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8427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186C3-C8C1-45F0-BB33-B77325E414C4}" type="slidenum">
              <a:rPr lang="ru-RU" altLang="en-US" smtClean="0"/>
              <a:pPr>
                <a:defRPr/>
              </a:pPr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6685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1487C-25F2-4AB9-A95C-4F781771835B}" type="slidenum">
              <a:rPr lang="ru-RU" altLang="en-US" smtClean="0"/>
              <a:pPr>
                <a:defRPr/>
              </a:pPr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4023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274BF-A2DF-4D1E-AE1F-8CF8E8036265}" type="slidenum">
              <a:rPr lang="ru-RU" altLang="en-US" smtClean="0"/>
              <a:pPr>
                <a:defRPr/>
              </a:pPr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7804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8A38-080C-4F6F-9D77-A7371257D7E4}" type="slidenum">
              <a:rPr lang="ru-RU" altLang="en-US" smtClean="0"/>
              <a:pPr>
                <a:defRPr/>
              </a:pPr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6712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C59D9-44A5-48B8-83D3-8EAA5A76355F}" type="slidenum">
              <a:rPr lang="ru-RU" altLang="en-US" smtClean="0"/>
              <a:pPr>
                <a:defRPr/>
              </a:pPr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3284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744EC-4359-4DF0-A82C-E43277CD9273}" type="slidenum">
              <a:rPr lang="ru-RU" altLang="en-US" smtClean="0"/>
              <a:pPr>
                <a:defRPr/>
              </a:pPr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3480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ED42A-3DCA-46EC-8C3F-74D1128E0531}" type="slidenum">
              <a:rPr lang="ru-RU" altLang="en-US" smtClean="0"/>
              <a:pPr>
                <a:defRPr/>
              </a:pPr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5866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071A4-3668-4787-88E9-E7CD697D51FF}" type="slidenum">
              <a:rPr lang="ru-RU" altLang="en-US" smtClean="0"/>
              <a:pPr>
                <a:defRPr/>
              </a:pPr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7898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E3F5-5007-4449-96F5-D5F69D32079F}" type="slidenum">
              <a:rPr lang="ru-RU" altLang="en-US" smtClean="0"/>
              <a:pPr>
                <a:defRPr/>
              </a:pPr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6572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DD3A4-CE9B-445B-B005-372EACFB83A7}" type="slidenum">
              <a:rPr lang="ru-RU" altLang="en-US" smtClean="0"/>
              <a:pPr>
                <a:defRPr/>
              </a:pPr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4455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39EE7-61FA-46EB-A93B-40084CDBA0AF}" type="slidenum">
              <a:rPr lang="ru-RU" altLang="en-US" smtClean="0"/>
              <a:pPr>
                <a:defRPr/>
              </a:pPr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3884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DF1FAA-2C47-49DC-8726-28429A206B78}" type="slidenum">
              <a:rPr lang="ru-RU" altLang="en-US" smtClean="0"/>
              <a:pPr>
                <a:defRPr/>
              </a:pPr>
              <a:t>‹№›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jp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jp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9.jp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304800" y="-58738"/>
            <a:ext cx="9906000" cy="7373938"/>
            <a:chOff x="-304800" y="-58738"/>
            <a:chExt cx="9906000" cy="737393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3962400"/>
              <a:ext cx="9906000" cy="3352800"/>
            </a:xfrm>
            <a:prstGeom prst="rect">
              <a:avLst/>
            </a:prstGeom>
          </p:spPr>
        </p:pic>
        <p:pic>
          <p:nvPicPr>
            <p:cNvPr id="12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-58738"/>
              <a:ext cx="533400" cy="49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1066800" y="0"/>
              <a:ext cx="80772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-19050" y="0"/>
              <a:ext cx="55245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" y="2895600"/>
            <a:ext cx="8839200" cy="3124200"/>
          </a:xfrm>
        </p:spPr>
        <p:txBody>
          <a:bodyPr/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uk-UA" sz="4000" b="1" dirty="0" err="1" smtClean="0">
                <a:solidFill>
                  <a:schemeClr val="accent2">
                    <a:lumMod val="75000"/>
                  </a:schemeClr>
                </a:solidFill>
              </a:rPr>
              <a:t>ідключення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споживачів від централізованого 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водопостачання</a:t>
            </a:r>
            <a:b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у зв’язку 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з реконструкцією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насосної водопровідної станції «</a:t>
            </a:r>
            <a:r>
              <a:rPr lang="uk-UA" sz="4000" b="1" dirty="0" err="1">
                <a:solidFill>
                  <a:schemeClr val="accent2">
                    <a:lumMod val="75000"/>
                  </a:schemeClr>
                </a:solidFill>
              </a:rPr>
              <a:t>Крутогірна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»</a:t>
            </a:r>
            <a:r>
              <a:rPr lang="uk-UA" b="1" dirty="0"/>
              <a:t/>
            </a:r>
            <a:br>
              <a:rPr lang="uk-UA" b="1" dirty="0"/>
            </a:b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272" y="996350"/>
            <a:ext cx="1413456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304800" y="-58738"/>
            <a:ext cx="9906000" cy="7373938"/>
            <a:chOff x="-304800" y="-58738"/>
            <a:chExt cx="9906000" cy="7373938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3962400"/>
              <a:ext cx="9906000" cy="3352800"/>
            </a:xfrm>
            <a:prstGeom prst="rect">
              <a:avLst/>
            </a:prstGeom>
          </p:spPr>
        </p:pic>
        <p:pic>
          <p:nvPicPr>
            <p:cNvPr id="6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-58738"/>
              <a:ext cx="533400" cy="49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1066800" y="0"/>
              <a:ext cx="80772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9050" y="0"/>
              <a:ext cx="55245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0" y="2194200"/>
            <a:ext cx="2514599" cy="549000"/>
          </a:xfrm>
        </p:spPr>
        <p:txBody>
          <a:bodyPr/>
          <a:lstStyle/>
          <a:p>
            <a:r>
              <a:rPr lang="uk-UA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</a:t>
            </a:r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грн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5143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Tx/>
              <a:buNone/>
              <a:defRPr/>
            </a:pPr>
            <a:r>
              <a:rPr lang="uk-UA" altLang="ru-RU" sz="2200" b="1" dirty="0" smtClean="0">
                <a:solidFill>
                  <a:srgbClr val="962543"/>
                </a:solidFill>
                <a:latin typeface="+mj-lt"/>
                <a:cs typeface="Arial" pitchFamily="34" charset="0"/>
              </a:rPr>
              <a:t>Календарний графік відключення НВС «</a:t>
            </a:r>
            <a:r>
              <a:rPr lang="uk-UA" altLang="ru-RU" sz="2200" b="1" dirty="0" err="1" smtClean="0">
                <a:solidFill>
                  <a:srgbClr val="962543"/>
                </a:solidFill>
                <a:latin typeface="+mj-lt"/>
                <a:cs typeface="Arial" pitchFamily="34" charset="0"/>
              </a:rPr>
              <a:t>Крутогірна</a:t>
            </a:r>
            <a:r>
              <a:rPr lang="uk-UA" altLang="ru-RU" sz="2200" b="1" dirty="0" smtClean="0">
                <a:solidFill>
                  <a:srgbClr val="962543"/>
                </a:solidFill>
                <a:latin typeface="+mj-lt"/>
                <a:cs typeface="Arial" pitchFamily="34" charset="0"/>
              </a:rPr>
              <a:t>»  </a:t>
            </a:r>
            <a:endParaRPr lang="uk-UA" altLang="ru-RU" sz="2200" b="1" dirty="0" smtClean="0">
              <a:solidFill>
                <a:srgbClr val="962543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1" name="Місце для вмісту 10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6" y="990600"/>
            <a:ext cx="8978947" cy="5791200"/>
          </a:xfrm>
        </p:spPr>
      </p:pic>
    </p:spTree>
    <p:extLst>
      <p:ext uri="{BB962C8B-B14F-4D97-AF65-F5344CB8AC3E}">
        <p14:creationId xmlns:p14="http://schemas.microsoft.com/office/powerpoint/2010/main" val="264019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-304800" y="-58738"/>
            <a:ext cx="9906000" cy="7373938"/>
            <a:chOff x="-304800" y="-58738"/>
            <a:chExt cx="9906000" cy="737393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3962400"/>
              <a:ext cx="9906000" cy="3352800"/>
            </a:xfrm>
            <a:prstGeom prst="rect">
              <a:avLst/>
            </a:prstGeom>
          </p:spPr>
        </p:pic>
        <p:pic>
          <p:nvPicPr>
            <p:cNvPr id="13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-58738"/>
              <a:ext cx="533400" cy="49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066800" y="0"/>
              <a:ext cx="80772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-19050" y="0"/>
              <a:ext cx="55245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10240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9525" y="5143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200" b="1" dirty="0" smtClean="0">
                <a:solidFill>
                  <a:srgbClr val="962543"/>
                </a:solidFill>
                <a:latin typeface="+mj-lt"/>
                <a:cs typeface="Arial" pitchFamily="34" charset="0"/>
              </a:rPr>
              <a:t>Схема в</a:t>
            </a:r>
            <a:r>
              <a:rPr lang="uk-UA" altLang="ru-RU" sz="2200" b="1" dirty="0" err="1" smtClean="0">
                <a:solidFill>
                  <a:srgbClr val="962543"/>
                </a:solidFill>
                <a:latin typeface="+mj-lt"/>
                <a:cs typeface="Arial" pitchFamily="34" charset="0"/>
              </a:rPr>
              <a:t>ідключення</a:t>
            </a:r>
            <a:r>
              <a:rPr lang="uk-UA" altLang="ru-RU" sz="2200" b="1" dirty="0" smtClean="0">
                <a:solidFill>
                  <a:srgbClr val="962543"/>
                </a:solidFill>
                <a:latin typeface="+mj-lt"/>
                <a:cs typeface="Arial" pitchFamily="34" charset="0"/>
              </a:rPr>
              <a:t> НВС «</a:t>
            </a:r>
            <a:r>
              <a:rPr lang="uk-UA" altLang="ru-RU" sz="2200" b="1" dirty="0" err="1" smtClean="0">
                <a:solidFill>
                  <a:srgbClr val="962543"/>
                </a:solidFill>
                <a:latin typeface="+mj-lt"/>
                <a:cs typeface="Arial" pitchFamily="34" charset="0"/>
              </a:rPr>
              <a:t>Крутогірна</a:t>
            </a:r>
            <a:r>
              <a:rPr lang="uk-UA" altLang="ru-RU" sz="2200" b="1" dirty="0" smtClean="0">
                <a:solidFill>
                  <a:srgbClr val="962543"/>
                </a:solidFill>
                <a:latin typeface="+mj-lt"/>
                <a:cs typeface="Arial" pitchFamily="34" charset="0"/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601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304800" y="-58738"/>
            <a:ext cx="9906000" cy="7373938"/>
            <a:chOff x="-304800" y="-58738"/>
            <a:chExt cx="9906000" cy="7373938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3962400"/>
              <a:ext cx="9906000" cy="3352800"/>
            </a:xfrm>
            <a:prstGeom prst="rect">
              <a:avLst/>
            </a:prstGeom>
          </p:spPr>
        </p:pic>
        <p:pic>
          <p:nvPicPr>
            <p:cNvPr id="6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-58738"/>
              <a:ext cx="533400" cy="49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1066800" y="0"/>
              <a:ext cx="80772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9050" y="0"/>
              <a:ext cx="55245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0" y="2194200"/>
            <a:ext cx="2514599" cy="549000"/>
          </a:xfrm>
        </p:spPr>
        <p:txBody>
          <a:bodyPr/>
          <a:lstStyle/>
          <a:p>
            <a:r>
              <a:rPr lang="uk-UA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</a:t>
            </a:r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грн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Місце для вмісту 14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62" y="963444"/>
            <a:ext cx="5934075" cy="5894556"/>
          </a:xfrm>
        </p:spPr>
      </p:pic>
      <p:sp>
        <p:nvSpPr>
          <p:cNvPr id="1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5143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Tx/>
              <a:buNone/>
              <a:defRPr/>
            </a:pPr>
            <a:r>
              <a:rPr lang="uk-UA" altLang="ru-RU" sz="2200" b="1" dirty="0" smtClean="0">
                <a:solidFill>
                  <a:srgbClr val="962543"/>
                </a:solidFill>
                <a:latin typeface="+mj-lt"/>
                <a:cs typeface="Arial" pitchFamily="34" charset="0"/>
              </a:rPr>
              <a:t>Зони часткового обмеження водопостачання</a:t>
            </a:r>
          </a:p>
        </p:txBody>
      </p:sp>
    </p:spTree>
    <p:extLst>
      <p:ext uri="{BB962C8B-B14F-4D97-AF65-F5344CB8AC3E}">
        <p14:creationId xmlns:p14="http://schemas.microsoft.com/office/powerpoint/2010/main" val="200773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304800" y="-58738"/>
            <a:ext cx="9906000" cy="7373938"/>
            <a:chOff x="-304800" y="-58738"/>
            <a:chExt cx="9906000" cy="7373938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3962400"/>
              <a:ext cx="9906000" cy="3352800"/>
            </a:xfrm>
            <a:prstGeom prst="rect">
              <a:avLst/>
            </a:prstGeom>
          </p:spPr>
        </p:pic>
        <p:pic>
          <p:nvPicPr>
            <p:cNvPr id="6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-58738"/>
              <a:ext cx="533400" cy="49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1066800" y="0"/>
              <a:ext cx="80772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9050" y="0"/>
              <a:ext cx="55245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9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19050" y="5143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Tx/>
              <a:buNone/>
              <a:defRPr/>
            </a:pPr>
            <a:r>
              <a:rPr lang="uk-UA" altLang="ru-RU" sz="2200" b="1" dirty="0" smtClean="0">
                <a:solidFill>
                  <a:srgbClr val="962543"/>
                </a:solidFill>
                <a:latin typeface="+mj-lt"/>
                <a:cs typeface="Arial" pitchFamily="34" charset="0"/>
              </a:rPr>
              <a:t>Перелік </a:t>
            </a:r>
            <a:r>
              <a:rPr lang="uk-UA" altLang="ru-RU" sz="2200" b="1" dirty="0" err="1" smtClean="0">
                <a:solidFill>
                  <a:srgbClr val="962543"/>
                </a:solidFill>
                <a:latin typeface="+mj-lt"/>
                <a:cs typeface="Arial" pitchFamily="34" charset="0"/>
              </a:rPr>
              <a:t>бюветів</a:t>
            </a:r>
            <a:r>
              <a:rPr lang="uk-UA" altLang="ru-RU" sz="2200" b="1" dirty="0" smtClean="0">
                <a:solidFill>
                  <a:srgbClr val="962543"/>
                </a:solidFill>
                <a:latin typeface="+mj-lt"/>
                <a:cs typeface="Arial" pitchFamily="34" charset="0"/>
              </a:rPr>
              <a:t> </a:t>
            </a:r>
          </a:p>
          <a:p>
            <a:pPr algn="ctr" eaLnBrk="1" fontAlgn="ctr" hangingPunct="1">
              <a:spcBef>
                <a:spcPct val="0"/>
              </a:spcBef>
              <a:buFontTx/>
              <a:buNone/>
              <a:defRPr/>
            </a:pPr>
            <a:endParaRPr lang="uk-UA" altLang="ru-RU" sz="2200" b="1" dirty="0" smtClean="0">
              <a:solidFill>
                <a:srgbClr val="962543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1143000"/>
            <a:ext cx="869502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87079" y="-58738"/>
            <a:ext cx="9906000" cy="7373938"/>
            <a:chOff x="-304800" y="-58738"/>
            <a:chExt cx="9906000" cy="737393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3962400"/>
              <a:ext cx="9906000" cy="3352800"/>
            </a:xfrm>
            <a:prstGeom prst="rect">
              <a:avLst/>
            </a:prstGeom>
          </p:spPr>
        </p:pic>
        <p:pic>
          <p:nvPicPr>
            <p:cNvPr id="32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-58738"/>
              <a:ext cx="533400" cy="49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1066800" y="0"/>
              <a:ext cx="80772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-19050" y="0"/>
              <a:ext cx="55245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3075" name="Номер слайда 39"/>
          <p:cNvSpPr>
            <a:spLocks noGrp="1"/>
          </p:cNvSpPr>
          <p:nvPr>
            <p:ph type="sldNum" sz="quarter" idx="12"/>
          </p:nvPr>
        </p:nvSpPr>
        <p:spPr bwMode="auto">
          <a:xfrm>
            <a:off x="8458200" y="6381750"/>
            <a:ext cx="6858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1947FB-E613-49A1-891A-2BB5D956353B}" type="slidenum">
              <a:rPr lang="ru-RU" altLang="ru-RU" sz="1200">
                <a:solidFill>
                  <a:srgbClr val="898989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 dirty="0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721" y="523875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Tx/>
              <a:buNone/>
              <a:defRPr/>
            </a:pPr>
            <a:r>
              <a:rPr lang="uk-UA" altLang="ru-RU" sz="2200" b="1" dirty="0" smtClean="0">
                <a:solidFill>
                  <a:srgbClr val="962543"/>
                </a:solidFill>
                <a:latin typeface="+mj-lt"/>
                <a:cs typeface="Arial" pitchFamily="34" charset="0"/>
              </a:rPr>
              <a:t>Перелік водовозок </a:t>
            </a:r>
          </a:p>
          <a:p>
            <a:pPr algn="ctr" eaLnBrk="1" fontAlgn="ctr" hangingPunct="1">
              <a:spcBef>
                <a:spcPct val="0"/>
              </a:spcBef>
              <a:buFontTx/>
              <a:buNone/>
              <a:defRPr/>
            </a:pPr>
            <a:endParaRPr lang="uk-UA" altLang="ru-RU" sz="2200" b="1" dirty="0" smtClean="0">
              <a:solidFill>
                <a:srgbClr val="962543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9" y="1038225"/>
            <a:ext cx="7943523" cy="5819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-304800" y="-58738"/>
            <a:ext cx="9906000" cy="7373938"/>
            <a:chOff x="-304800" y="-58738"/>
            <a:chExt cx="9906000" cy="7373938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3962400"/>
              <a:ext cx="9906000" cy="3352800"/>
            </a:xfrm>
            <a:prstGeom prst="rect">
              <a:avLst/>
            </a:prstGeom>
          </p:spPr>
        </p:pic>
        <p:pic>
          <p:nvPicPr>
            <p:cNvPr id="30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-58738"/>
              <a:ext cx="533400" cy="49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Прямоугольник 30"/>
            <p:cNvSpPr/>
            <p:nvPr/>
          </p:nvSpPr>
          <p:spPr>
            <a:xfrm>
              <a:off x="1066800" y="0"/>
              <a:ext cx="80772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-19050" y="0"/>
              <a:ext cx="55245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8" name="Прямокутник 7"/>
          <p:cNvSpPr/>
          <p:nvPr/>
        </p:nvSpPr>
        <p:spPr>
          <a:xfrm>
            <a:off x="685800" y="3476624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52400" y="1371600"/>
            <a:ext cx="8839200" cy="4191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Дякуємо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за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увагу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! 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Оперативна інформація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https://www.vodokanal.kiev.ua</a:t>
            </a:r>
            <a:endParaRPr lang="uk-UA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https://www.facebook.com/vodokanal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endParaRPr lang="uk-UA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71500" indent="-571500">
              <a:buFontTx/>
              <a:buChar char="-"/>
            </a:pP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Тел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.: 15-81, (044) 200-73-01</a:t>
            </a:r>
            <a:endParaRPr lang="uk-UA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5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oB7aGjz0CcPCQwS.X0m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oB7aGjz0CcPCQwS.X0m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oB7aGjz0CcPCQwS.X0m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oB7aGjz0CcPCQwS.X0m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oB7aGjz0CcPCQwS.X0mQ"/>
</p:tagLst>
</file>

<file path=ppt/theme/theme1.xml><?xml version="1.0" encoding="utf-8"?>
<a:theme xmlns:a="http://schemas.openxmlformats.org/drawingml/2006/main" name="KV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KVK</Template>
  <TotalTime>8555</TotalTime>
  <Words>56</Words>
  <Application>Microsoft Office PowerPoint</Application>
  <PresentationFormat>Екран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8" baseType="lpstr">
      <vt:lpstr>KVK</vt:lpstr>
      <vt:lpstr>Відключення споживачів від централізованого водопостачання у зв’язку з реконструкцією насосної водопровідної станції «Крутогірна» </vt:lpstr>
      <vt:lpstr>186 млн грн</vt:lpstr>
      <vt:lpstr>Презентація PowerPoint</vt:lpstr>
      <vt:lpstr>186 млн грн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Наталія Вікторівна Іваненчук</dc:creator>
  <cp:lastModifiedBy>Аліна Олександрівна Овчаренко</cp:lastModifiedBy>
  <cp:revision>520</cp:revision>
  <cp:lastPrinted>2017-10-27T07:47:49Z</cp:lastPrinted>
  <dcterms:created xsi:type="dcterms:W3CDTF">1601-01-01T00:00:00Z</dcterms:created>
  <dcterms:modified xsi:type="dcterms:W3CDTF">2018-03-29T07:26:05Z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